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ti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61" r:id="rId4"/>
    <p:sldId id="259" r:id="rId5"/>
    <p:sldId id="260" r:id="rId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3" d="100"/>
          <a:sy n="73" d="100"/>
        </p:scale>
        <p:origin x="-1068" y="-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271F45E-0816-4BF7-8259-36B44F4E2AAD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701681A-0EBE-40DD-8430-461EE96DD23B}">
      <dgm:prSet phldrT="[Text]" custT="1"/>
      <dgm:spPr/>
      <dgm:t>
        <a:bodyPr/>
        <a:lstStyle/>
        <a:p>
          <a:r>
            <a:rPr lang="en-US" sz="2800" b="1" dirty="0" err="1" smtClean="0"/>
            <a:t>ImageQuant</a:t>
          </a:r>
          <a:r>
            <a:rPr lang="en-US" sz="2800" b="1" dirty="0" smtClean="0"/>
            <a:t>: </a:t>
          </a:r>
        </a:p>
        <a:p>
          <a:r>
            <a:rPr lang="en-US" sz="2000" dirty="0" smtClean="0"/>
            <a:t>Quantify bands intensities on gel</a:t>
          </a:r>
          <a:endParaRPr lang="en-US" sz="2000" dirty="0"/>
        </a:p>
      </dgm:t>
    </dgm:pt>
    <dgm:pt modelId="{CE4101AA-93FF-47AC-ADCE-47B3BD448C28}" type="parTrans" cxnId="{2B4C2F6A-AADE-4CA5-B21F-1720108A2A04}">
      <dgm:prSet/>
      <dgm:spPr/>
      <dgm:t>
        <a:bodyPr/>
        <a:lstStyle/>
        <a:p>
          <a:endParaRPr lang="en-US"/>
        </a:p>
      </dgm:t>
    </dgm:pt>
    <dgm:pt modelId="{EABDC6D7-35BB-48E2-8524-2E180F5F8DF6}" type="sibTrans" cxnId="{2B4C2F6A-AADE-4CA5-B21F-1720108A2A04}">
      <dgm:prSet/>
      <dgm:spPr/>
      <dgm:t>
        <a:bodyPr/>
        <a:lstStyle/>
        <a:p>
          <a:endParaRPr lang="en-US"/>
        </a:p>
      </dgm:t>
    </dgm:pt>
    <dgm:pt modelId="{6ECC2207-00BE-41F7-8E10-AA0427AD0F4E}">
      <dgm:prSet phldrT="[Text]" custT="1"/>
      <dgm:spPr/>
      <dgm:t>
        <a:bodyPr/>
        <a:lstStyle/>
        <a:p>
          <a:r>
            <a:rPr lang="en-US" sz="2800" b="1" dirty="0" smtClean="0"/>
            <a:t>Excel:</a:t>
          </a:r>
        </a:p>
        <a:p>
          <a:r>
            <a:rPr lang="en-US" sz="2000" dirty="0" smtClean="0"/>
            <a:t>Data organization and pre-processing</a:t>
          </a:r>
          <a:endParaRPr lang="en-US" sz="2000" dirty="0"/>
        </a:p>
      </dgm:t>
    </dgm:pt>
    <dgm:pt modelId="{7636D372-D655-492E-8B01-2784D94016AB}" type="parTrans" cxnId="{03E35050-BACA-4498-ACB7-511608C24580}">
      <dgm:prSet/>
      <dgm:spPr/>
      <dgm:t>
        <a:bodyPr/>
        <a:lstStyle/>
        <a:p>
          <a:endParaRPr lang="en-US"/>
        </a:p>
      </dgm:t>
    </dgm:pt>
    <dgm:pt modelId="{45AE4844-22E7-4F7F-A132-3B3B92B3C750}" type="sibTrans" cxnId="{03E35050-BACA-4498-ACB7-511608C24580}">
      <dgm:prSet/>
      <dgm:spPr/>
      <dgm:t>
        <a:bodyPr/>
        <a:lstStyle/>
        <a:p>
          <a:endParaRPr lang="en-US"/>
        </a:p>
      </dgm:t>
    </dgm:pt>
    <dgm:pt modelId="{A20F518E-FB01-4BC8-8487-7F749D4F3009}">
      <dgm:prSet phldrT="[Text]" custT="1"/>
      <dgm:spPr>
        <a:solidFill>
          <a:srgbClr val="00B050"/>
        </a:solidFill>
      </dgm:spPr>
      <dgm:t>
        <a:bodyPr/>
        <a:lstStyle/>
        <a:p>
          <a:endParaRPr lang="en-US" sz="2400" b="1" dirty="0" smtClean="0"/>
        </a:p>
        <a:p>
          <a:r>
            <a:rPr lang="en-US" sz="2800" b="1" dirty="0" err="1" smtClean="0"/>
            <a:t>Grafit</a:t>
          </a:r>
          <a:r>
            <a:rPr lang="en-US" sz="2800" b="1" dirty="0" smtClean="0"/>
            <a:t>:</a:t>
          </a:r>
        </a:p>
        <a:p>
          <a:r>
            <a:rPr lang="en-US" sz="2000" dirty="0" smtClean="0"/>
            <a:t>Non-linear regression to derive kinetic parameters and plot figures</a:t>
          </a:r>
        </a:p>
        <a:p>
          <a:endParaRPr lang="en-US" sz="1900" dirty="0"/>
        </a:p>
      </dgm:t>
    </dgm:pt>
    <dgm:pt modelId="{45626298-9928-472F-8A5F-EA1FA0868A7C}" type="parTrans" cxnId="{5A6FFC90-E063-41DD-AF4A-427D9CEDD9E7}">
      <dgm:prSet/>
      <dgm:spPr/>
      <dgm:t>
        <a:bodyPr/>
        <a:lstStyle/>
        <a:p>
          <a:endParaRPr lang="en-US"/>
        </a:p>
      </dgm:t>
    </dgm:pt>
    <dgm:pt modelId="{6BE89661-8AFE-46D7-89AA-A544B9B486F0}" type="sibTrans" cxnId="{5A6FFC90-E063-41DD-AF4A-427D9CEDD9E7}">
      <dgm:prSet/>
      <dgm:spPr/>
      <dgm:t>
        <a:bodyPr/>
        <a:lstStyle/>
        <a:p>
          <a:endParaRPr lang="en-US"/>
        </a:p>
      </dgm:t>
    </dgm:pt>
    <dgm:pt modelId="{D9037E54-00EA-4114-953E-04FF29522711}" type="pres">
      <dgm:prSet presAssocID="{6271F45E-0816-4BF7-8259-36B44F4E2AAD}" presName="outerComposite" presStyleCnt="0">
        <dgm:presLayoutVars>
          <dgm:chMax val="5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A17AE82-0204-4153-AF2B-B51E6C8F0E3A}" type="pres">
      <dgm:prSet presAssocID="{6271F45E-0816-4BF7-8259-36B44F4E2AAD}" presName="dummyMaxCanvas" presStyleCnt="0">
        <dgm:presLayoutVars/>
      </dgm:prSet>
      <dgm:spPr/>
    </dgm:pt>
    <dgm:pt modelId="{415AC304-454A-4D8B-96F4-0EFB7492C3F2}" type="pres">
      <dgm:prSet presAssocID="{6271F45E-0816-4BF7-8259-36B44F4E2AAD}" presName="ThreeNodes_1" presStyleLbl="node1" presStyleIdx="0" presStyleCnt="3" custScaleX="11764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B3F6863-E1FA-4C3F-BE50-9386D12E3D53}" type="pres">
      <dgm:prSet presAssocID="{6271F45E-0816-4BF7-8259-36B44F4E2AAD}" presName="ThreeNodes_2" presStyleLbl="node1" presStyleIdx="1" presStyleCnt="3" custScaleX="117647" custLinFactNeighborY="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C740849-B0E6-4448-8B35-6EA8C8DBDAA6}" type="pres">
      <dgm:prSet presAssocID="{6271F45E-0816-4BF7-8259-36B44F4E2AAD}" presName="ThreeNodes_3" presStyleLbl="node1" presStyleIdx="2" presStyleCnt="3" custScaleX="11470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849AF2E-8858-480A-A879-66E85143C3EC}" type="pres">
      <dgm:prSet presAssocID="{6271F45E-0816-4BF7-8259-36B44F4E2AAD}" presName="ThreeConn_1-2" presStyleLbl="fgAccFollow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07E7B58-81FF-427C-8650-EE4142FA1CF2}" type="pres">
      <dgm:prSet presAssocID="{6271F45E-0816-4BF7-8259-36B44F4E2AAD}" presName="ThreeConn_2-3" presStyleLbl="fgAccFollow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BF2FCEC-E7B1-4C70-A860-BB50F56C44B8}" type="pres">
      <dgm:prSet presAssocID="{6271F45E-0816-4BF7-8259-36B44F4E2AAD}" presName="ThreeNodes_1_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75AEE83-5E3B-48E1-9617-267F839AC467}" type="pres">
      <dgm:prSet presAssocID="{6271F45E-0816-4BF7-8259-36B44F4E2AAD}" presName="ThreeNodes_2_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76D2256-56B8-4D12-9D5D-1F7022B3AF1D}" type="pres">
      <dgm:prSet presAssocID="{6271F45E-0816-4BF7-8259-36B44F4E2AAD}" presName="ThreeNodes_3_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7AE6ED4-98A5-4E48-AB53-D31600A96BC1}" type="presOf" srcId="{EABDC6D7-35BB-48E2-8524-2E180F5F8DF6}" destId="{1849AF2E-8858-480A-A879-66E85143C3EC}" srcOrd="0" destOrd="0" presId="urn:microsoft.com/office/officeart/2005/8/layout/vProcess5"/>
    <dgm:cxn modelId="{5A6FFC90-E063-41DD-AF4A-427D9CEDD9E7}" srcId="{6271F45E-0816-4BF7-8259-36B44F4E2AAD}" destId="{A20F518E-FB01-4BC8-8487-7F749D4F3009}" srcOrd="2" destOrd="0" parTransId="{45626298-9928-472F-8A5F-EA1FA0868A7C}" sibTransId="{6BE89661-8AFE-46D7-89AA-A544B9B486F0}"/>
    <dgm:cxn modelId="{EF524826-4CD2-4419-96C4-3F3A102F922D}" type="presOf" srcId="{6ECC2207-00BE-41F7-8E10-AA0427AD0F4E}" destId="{6B3F6863-E1FA-4C3F-BE50-9386D12E3D53}" srcOrd="0" destOrd="0" presId="urn:microsoft.com/office/officeart/2005/8/layout/vProcess5"/>
    <dgm:cxn modelId="{395EB111-4D3D-4826-B0A5-1373DA279715}" type="presOf" srcId="{6ECC2207-00BE-41F7-8E10-AA0427AD0F4E}" destId="{B75AEE83-5E3B-48E1-9617-267F839AC467}" srcOrd="1" destOrd="0" presId="urn:microsoft.com/office/officeart/2005/8/layout/vProcess5"/>
    <dgm:cxn modelId="{20643D87-8755-41FA-A350-48FAF0CB6857}" type="presOf" srcId="{45AE4844-22E7-4F7F-A132-3B3B92B3C750}" destId="{A07E7B58-81FF-427C-8650-EE4142FA1CF2}" srcOrd="0" destOrd="0" presId="urn:microsoft.com/office/officeart/2005/8/layout/vProcess5"/>
    <dgm:cxn modelId="{008DA9B2-32BD-4734-8599-C2F523747C3D}" type="presOf" srcId="{A20F518E-FB01-4BC8-8487-7F749D4F3009}" destId="{B76D2256-56B8-4D12-9D5D-1F7022B3AF1D}" srcOrd="1" destOrd="0" presId="urn:microsoft.com/office/officeart/2005/8/layout/vProcess5"/>
    <dgm:cxn modelId="{FEE182C7-7D3F-4469-930A-96ACAD80FA24}" type="presOf" srcId="{6271F45E-0816-4BF7-8259-36B44F4E2AAD}" destId="{D9037E54-00EA-4114-953E-04FF29522711}" srcOrd="0" destOrd="0" presId="urn:microsoft.com/office/officeart/2005/8/layout/vProcess5"/>
    <dgm:cxn modelId="{03E35050-BACA-4498-ACB7-511608C24580}" srcId="{6271F45E-0816-4BF7-8259-36B44F4E2AAD}" destId="{6ECC2207-00BE-41F7-8E10-AA0427AD0F4E}" srcOrd="1" destOrd="0" parTransId="{7636D372-D655-492E-8B01-2784D94016AB}" sibTransId="{45AE4844-22E7-4F7F-A132-3B3B92B3C750}"/>
    <dgm:cxn modelId="{2B4C2F6A-AADE-4CA5-B21F-1720108A2A04}" srcId="{6271F45E-0816-4BF7-8259-36B44F4E2AAD}" destId="{D701681A-0EBE-40DD-8430-461EE96DD23B}" srcOrd="0" destOrd="0" parTransId="{CE4101AA-93FF-47AC-ADCE-47B3BD448C28}" sibTransId="{EABDC6D7-35BB-48E2-8524-2E180F5F8DF6}"/>
    <dgm:cxn modelId="{B26438F6-4071-4232-A24D-912DEB677C4F}" type="presOf" srcId="{D701681A-0EBE-40DD-8430-461EE96DD23B}" destId="{415AC304-454A-4D8B-96F4-0EFB7492C3F2}" srcOrd="0" destOrd="0" presId="urn:microsoft.com/office/officeart/2005/8/layout/vProcess5"/>
    <dgm:cxn modelId="{3EC6491D-06AB-4EF6-9D71-05CBEEECC065}" type="presOf" srcId="{D701681A-0EBE-40DD-8430-461EE96DD23B}" destId="{8BF2FCEC-E7B1-4C70-A860-BB50F56C44B8}" srcOrd="1" destOrd="0" presId="urn:microsoft.com/office/officeart/2005/8/layout/vProcess5"/>
    <dgm:cxn modelId="{2A282690-A024-46DA-99B1-62964A1F39C8}" type="presOf" srcId="{A20F518E-FB01-4BC8-8487-7F749D4F3009}" destId="{FC740849-B0E6-4448-8B35-6EA8C8DBDAA6}" srcOrd="0" destOrd="0" presId="urn:microsoft.com/office/officeart/2005/8/layout/vProcess5"/>
    <dgm:cxn modelId="{AA742409-2B58-4CE7-91A5-3E0120AF66E8}" type="presParOf" srcId="{D9037E54-00EA-4114-953E-04FF29522711}" destId="{9A17AE82-0204-4153-AF2B-B51E6C8F0E3A}" srcOrd="0" destOrd="0" presId="urn:microsoft.com/office/officeart/2005/8/layout/vProcess5"/>
    <dgm:cxn modelId="{38FDE350-37B9-4512-8C6D-53AE5598D1E3}" type="presParOf" srcId="{D9037E54-00EA-4114-953E-04FF29522711}" destId="{415AC304-454A-4D8B-96F4-0EFB7492C3F2}" srcOrd="1" destOrd="0" presId="urn:microsoft.com/office/officeart/2005/8/layout/vProcess5"/>
    <dgm:cxn modelId="{E6039679-8198-466B-B4BB-9B245E643569}" type="presParOf" srcId="{D9037E54-00EA-4114-953E-04FF29522711}" destId="{6B3F6863-E1FA-4C3F-BE50-9386D12E3D53}" srcOrd="2" destOrd="0" presId="urn:microsoft.com/office/officeart/2005/8/layout/vProcess5"/>
    <dgm:cxn modelId="{147118C7-2F7D-495C-9E3B-3DBCB91DB5DF}" type="presParOf" srcId="{D9037E54-00EA-4114-953E-04FF29522711}" destId="{FC740849-B0E6-4448-8B35-6EA8C8DBDAA6}" srcOrd="3" destOrd="0" presId="urn:microsoft.com/office/officeart/2005/8/layout/vProcess5"/>
    <dgm:cxn modelId="{59C8158E-B815-4625-A2C8-E546C7B52575}" type="presParOf" srcId="{D9037E54-00EA-4114-953E-04FF29522711}" destId="{1849AF2E-8858-480A-A879-66E85143C3EC}" srcOrd="4" destOrd="0" presId="urn:microsoft.com/office/officeart/2005/8/layout/vProcess5"/>
    <dgm:cxn modelId="{E1EB1E96-CE1F-4924-B46E-332F0DE63A47}" type="presParOf" srcId="{D9037E54-00EA-4114-953E-04FF29522711}" destId="{A07E7B58-81FF-427C-8650-EE4142FA1CF2}" srcOrd="5" destOrd="0" presId="urn:microsoft.com/office/officeart/2005/8/layout/vProcess5"/>
    <dgm:cxn modelId="{E9C28397-A7B9-4D31-9AA5-03ABCA1AC4B9}" type="presParOf" srcId="{D9037E54-00EA-4114-953E-04FF29522711}" destId="{8BF2FCEC-E7B1-4C70-A860-BB50F56C44B8}" srcOrd="6" destOrd="0" presId="urn:microsoft.com/office/officeart/2005/8/layout/vProcess5"/>
    <dgm:cxn modelId="{100ABC1A-8B76-4FBA-94AA-71E3C30A63B7}" type="presParOf" srcId="{D9037E54-00EA-4114-953E-04FF29522711}" destId="{B75AEE83-5E3B-48E1-9617-267F839AC467}" srcOrd="7" destOrd="0" presId="urn:microsoft.com/office/officeart/2005/8/layout/vProcess5"/>
    <dgm:cxn modelId="{64F67621-7C5B-4E70-A84E-3801E0653271}" type="presParOf" srcId="{D9037E54-00EA-4114-953E-04FF29522711}" destId="{B76D2256-56B8-4D12-9D5D-1F7022B3AF1D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5AC304-454A-4D8B-96F4-0EFB7492C3F2}">
      <dsp:nvSpPr>
        <dsp:cNvPr id="0" name=""/>
        <dsp:cNvSpPr/>
      </dsp:nvSpPr>
      <dsp:spPr>
        <a:xfrm>
          <a:off x="-419100" y="0"/>
          <a:ext cx="6095996" cy="12192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b="1" kern="1200" dirty="0" err="1" smtClean="0"/>
            <a:t>ImageQuant</a:t>
          </a:r>
          <a:r>
            <a:rPr lang="en-US" sz="2800" b="1" kern="1200" dirty="0" smtClean="0"/>
            <a:t>: </a:t>
          </a:r>
        </a:p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Quantify bands intensities on gel</a:t>
          </a:r>
          <a:endParaRPr lang="en-US" sz="2000" kern="1200" dirty="0"/>
        </a:p>
      </dsp:txBody>
      <dsp:txXfrm>
        <a:off x="-383391" y="35709"/>
        <a:ext cx="4560822" cy="1147782"/>
      </dsp:txXfrm>
    </dsp:sp>
    <dsp:sp modelId="{6B3F6863-E1FA-4C3F-BE50-9386D12E3D53}">
      <dsp:nvSpPr>
        <dsp:cNvPr id="0" name=""/>
        <dsp:cNvSpPr/>
      </dsp:nvSpPr>
      <dsp:spPr>
        <a:xfrm>
          <a:off x="38099" y="1422399"/>
          <a:ext cx="6095996" cy="12192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b="1" kern="1200" dirty="0" smtClean="0"/>
            <a:t>Excel:</a:t>
          </a:r>
        </a:p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Data organization and pre-processing</a:t>
          </a:r>
          <a:endParaRPr lang="en-US" sz="2000" kern="1200" dirty="0"/>
        </a:p>
      </dsp:txBody>
      <dsp:txXfrm>
        <a:off x="73808" y="1458108"/>
        <a:ext cx="4554367" cy="1147782"/>
      </dsp:txXfrm>
    </dsp:sp>
    <dsp:sp modelId="{FC740849-B0E6-4448-8B35-6EA8C8DBDAA6}">
      <dsp:nvSpPr>
        <dsp:cNvPr id="0" name=""/>
        <dsp:cNvSpPr/>
      </dsp:nvSpPr>
      <dsp:spPr>
        <a:xfrm>
          <a:off x="571494" y="2844799"/>
          <a:ext cx="5943606" cy="1219200"/>
        </a:xfrm>
        <a:prstGeom prst="roundRect">
          <a:avLst>
            <a:gd name="adj" fmla="val 10000"/>
          </a:avLst>
        </a:prstGeom>
        <a:solidFill>
          <a:srgbClr val="00B05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400" b="1" kern="1200" dirty="0" smtClean="0"/>
        </a:p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b="1" kern="1200" dirty="0" err="1" smtClean="0"/>
            <a:t>Grafit</a:t>
          </a:r>
          <a:r>
            <a:rPr lang="en-US" sz="2800" b="1" kern="1200" dirty="0" smtClean="0"/>
            <a:t>:</a:t>
          </a:r>
        </a:p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Non-linear regression to derive kinetic parameters and plot figures</a:t>
          </a:r>
        </a:p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900" kern="1200" dirty="0"/>
        </a:p>
      </dsp:txBody>
      <dsp:txXfrm>
        <a:off x="607203" y="2880508"/>
        <a:ext cx="4438730" cy="1147782"/>
      </dsp:txXfrm>
    </dsp:sp>
    <dsp:sp modelId="{1849AF2E-8858-480A-A879-66E85143C3EC}">
      <dsp:nvSpPr>
        <dsp:cNvPr id="0" name=""/>
        <dsp:cNvSpPr/>
      </dsp:nvSpPr>
      <dsp:spPr>
        <a:xfrm>
          <a:off x="4427217" y="924560"/>
          <a:ext cx="792480" cy="792480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600" kern="1200"/>
        </a:p>
      </dsp:txBody>
      <dsp:txXfrm>
        <a:off x="4605525" y="924560"/>
        <a:ext cx="435864" cy="596341"/>
      </dsp:txXfrm>
    </dsp:sp>
    <dsp:sp modelId="{A07E7B58-81FF-427C-8650-EE4142FA1CF2}">
      <dsp:nvSpPr>
        <dsp:cNvPr id="0" name=""/>
        <dsp:cNvSpPr/>
      </dsp:nvSpPr>
      <dsp:spPr>
        <a:xfrm>
          <a:off x="4884417" y="2338832"/>
          <a:ext cx="792480" cy="792480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600" kern="1200"/>
        </a:p>
      </dsp:txBody>
      <dsp:txXfrm>
        <a:off x="5062725" y="2338832"/>
        <a:ext cx="435864" cy="59634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36A53-83CC-48EC-A859-AF475530B5FB}" type="datetimeFigureOut">
              <a:rPr lang="en-US" smtClean="0"/>
              <a:t>12/5/2013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529C2-C4D7-4B1E-8A56-38117E5D39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944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36A53-83CC-48EC-A859-AF475530B5FB}" type="datetimeFigureOut">
              <a:rPr lang="en-US" smtClean="0"/>
              <a:t>12/5/2013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529C2-C4D7-4B1E-8A56-38117E5D39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1646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36A53-83CC-48EC-A859-AF475530B5FB}" type="datetimeFigureOut">
              <a:rPr lang="en-US" smtClean="0"/>
              <a:t>12/5/2013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529C2-C4D7-4B1E-8A56-38117E5D39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6598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36A53-83CC-48EC-A859-AF475530B5FB}" type="datetimeFigureOut">
              <a:rPr lang="en-US" smtClean="0"/>
              <a:t>12/5/2013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529C2-C4D7-4B1E-8A56-38117E5D39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6047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36A53-83CC-48EC-A859-AF475530B5FB}" type="datetimeFigureOut">
              <a:rPr lang="en-US" smtClean="0"/>
              <a:t>12/5/2013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529C2-C4D7-4B1E-8A56-38117E5D39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7900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36A53-83CC-48EC-A859-AF475530B5FB}" type="datetimeFigureOut">
              <a:rPr lang="en-US" smtClean="0"/>
              <a:t>12/5/2013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529C2-C4D7-4B1E-8A56-38117E5D39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9375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36A53-83CC-48EC-A859-AF475530B5FB}" type="datetimeFigureOut">
              <a:rPr lang="en-US" smtClean="0"/>
              <a:t>12/5/2013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529C2-C4D7-4B1E-8A56-38117E5D39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0343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36A53-83CC-48EC-A859-AF475530B5FB}" type="datetimeFigureOut">
              <a:rPr lang="en-US" smtClean="0"/>
              <a:t>12/5/2013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529C2-C4D7-4B1E-8A56-38117E5D39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8981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36A53-83CC-48EC-A859-AF475530B5FB}" type="datetimeFigureOut">
              <a:rPr lang="en-US" smtClean="0"/>
              <a:t>12/5/2013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529C2-C4D7-4B1E-8A56-38117E5D39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2367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36A53-83CC-48EC-A859-AF475530B5FB}" type="datetimeFigureOut">
              <a:rPr lang="en-US" smtClean="0"/>
              <a:t>12/5/2013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529C2-C4D7-4B1E-8A56-38117E5D39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5691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36A53-83CC-48EC-A859-AF475530B5FB}" type="datetimeFigureOut">
              <a:rPr lang="en-US" smtClean="0"/>
              <a:t>12/5/2013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529C2-C4D7-4B1E-8A56-38117E5D39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7658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C36A53-83CC-48EC-A859-AF475530B5FB}" type="datetimeFigureOut">
              <a:rPr lang="en-US" smtClean="0"/>
              <a:t>12/5/2013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A529C2-C4D7-4B1E-8A56-38117E5D39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6791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"/><Relationship Id="rId2" Type="http://schemas.openxmlformats.org/officeDocument/2006/relationships/image" Target="../media/image2.tif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"/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>Python Project:</a:t>
            </a:r>
            <a:r>
              <a:rPr lang="en-US" b="1" dirty="0"/>
              <a:t/>
            </a:r>
            <a:br>
              <a:rPr lang="en-US" b="1" dirty="0"/>
            </a:br>
            <a:r>
              <a:rPr lang="en-US" b="1" dirty="0" smtClean="0"/>
              <a:t>Automated Estimation of Kinetic Parameters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8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Jiawen</a:t>
            </a:r>
            <a:r>
              <a:rPr 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Li</a:t>
            </a:r>
          </a:p>
          <a:p>
            <a:r>
              <a:rPr 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12/05/2013</a:t>
            </a:r>
            <a:endParaRPr lang="en-US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9681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 smtClean="0"/>
              <a:t>[</a:t>
            </a:r>
            <a:r>
              <a:rPr lang="en-US" sz="2800" dirty="0" err="1" smtClean="0"/>
              <a:t>dATP</a:t>
            </a:r>
            <a:r>
              <a:rPr lang="en-US" sz="2800" dirty="0" smtClean="0"/>
              <a:t>] dependent </a:t>
            </a:r>
            <a:r>
              <a:rPr lang="en-US" sz="2800" dirty="0" err="1" smtClean="0"/>
              <a:t>ddG</a:t>
            </a:r>
            <a:r>
              <a:rPr lang="en-US" sz="2800" dirty="0" smtClean="0"/>
              <a:t> excision by HIV TAMs RT</a:t>
            </a:r>
            <a:br>
              <a:rPr lang="en-US" sz="2800" dirty="0" smtClean="0"/>
            </a:br>
            <a:r>
              <a:rPr lang="en-US" sz="1800" dirty="0" smtClean="0"/>
              <a:t>Reaction time: 0, 5, 10, 20, 40, 60, 133, 180, 241, 300, 378, 492 </a:t>
            </a:r>
            <a:r>
              <a:rPr lang="en-US" sz="1800" dirty="0" err="1" smtClean="0"/>
              <a:t>mins</a:t>
            </a:r>
            <a:endParaRPr lang="en-US" sz="1800" dirty="0"/>
          </a:p>
        </p:txBody>
      </p:sp>
      <p:pic>
        <p:nvPicPr>
          <p:cNvPr id="1026" name="Picture 2" descr="G:\python project\20130916 [dATP] dept ddG  exc by TAMs.t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28600" y="1219200"/>
            <a:ext cx="8382000" cy="5309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1371600" y="1600200"/>
            <a:ext cx="2286000" cy="307777"/>
            <a:chOff x="1371600" y="1600200"/>
            <a:chExt cx="2286000" cy="307777"/>
          </a:xfrm>
        </p:grpSpPr>
        <p:cxnSp>
          <p:nvCxnSpPr>
            <p:cNvPr id="3" name="Straight Connector 2"/>
            <p:cNvCxnSpPr/>
            <p:nvPr/>
          </p:nvCxnSpPr>
          <p:spPr>
            <a:xfrm>
              <a:off x="1371600" y="1828800"/>
              <a:ext cx="22860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TextBox 4"/>
            <p:cNvSpPr txBox="1"/>
            <p:nvPr/>
          </p:nvSpPr>
          <p:spPr>
            <a:xfrm>
              <a:off x="1981200" y="1600200"/>
              <a:ext cx="13716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10uM </a:t>
              </a:r>
              <a:r>
                <a:rPr lang="en-US" sz="1400" b="1" dirty="0" err="1" smtClean="0"/>
                <a:t>dATP</a:t>
              </a:r>
              <a:endParaRPr lang="en-US" sz="1400" b="1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733800" y="1597223"/>
            <a:ext cx="2209800" cy="307777"/>
            <a:chOff x="1371600" y="1600200"/>
            <a:chExt cx="2209800" cy="307777"/>
          </a:xfrm>
        </p:grpSpPr>
        <p:cxnSp>
          <p:nvCxnSpPr>
            <p:cNvPr id="9" name="Straight Connector 8"/>
            <p:cNvCxnSpPr/>
            <p:nvPr/>
          </p:nvCxnSpPr>
          <p:spPr>
            <a:xfrm>
              <a:off x="1371600" y="1828800"/>
              <a:ext cx="2209800" cy="297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1981200" y="1600200"/>
              <a:ext cx="13716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20uM </a:t>
              </a:r>
              <a:r>
                <a:rPr lang="en-US" sz="1400" b="1" dirty="0" err="1" smtClean="0"/>
                <a:t>dATP</a:t>
              </a:r>
              <a:endParaRPr lang="en-US" sz="1400" b="1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1447800" y="3581400"/>
            <a:ext cx="2286000" cy="307777"/>
            <a:chOff x="1371600" y="1600200"/>
            <a:chExt cx="2286000" cy="307777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1371600" y="1828800"/>
              <a:ext cx="22860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1981200" y="1600200"/>
              <a:ext cx="13716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1uM </a:t>
              </a:r>
              <a:r>
                <a:rPr lang="en-US" sz="1400" b="1" dirty="0" err="1" smtClean="0"/>
                <a:t>dATP</a:t>
              </a:r>
              <a:endParaRPr lang="en-US" sz="1400" b="1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3886200" y="3578423"/>
            <a:ext cx="1981200" cy="307777"/>
            <a:chOff x="1371600" y="1600200"/>
            <a:chExt cx="1981200" cy="307777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1371600" y="1828800"/>
              <a:ext cx="19812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1981200" y="1600200"/>
              <a:ext cx="13716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2</a:t>
              </a:r>
              <a:r>
                <a:rPr lang="en-US" sz="1400" b="1" dirty="0" smtClean="0"/>
                <a:t>uM </a:t>
              </a:r>
              <a:r>
                <a:rPr lang="en-US" sz="1400" b="1" dirty="0" err="1" smtClean="0"/>
                <a:t>dATP</a:t>
              </a:r>
              <a:endParaRPr lang="en-US" sz="1400" b="1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943600" y="3578423"/>
            <a:ext cx="2286000" cy="307777"/>
            <a:chOff x="1371600" y="1600200"/>
            <a:chExt cx="2286000" cy="307777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1371600" y="1828800"/>
              <a:ext cx="22860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1981200" y="1600200"/>
              <a:ext cx="13716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5</a:t>
              </a:r>
              <a:r>
                <a:rPr lang="en-US" sz="1400" b="1" dirty="0" smtClean="0"/>
                <a:t>uM </a:t>
              </a:r>
              <a:r>
                <a:rPr lang="en-US" sz="1400" b="1" dirty="0" err="1" smtClean="0"/>
                <a:t>dATP</a:t>
              </a:r>
              <a:endParaRPr lang="en-US" sz="1400" b="1" dirty="0"/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990600" y="3014246"/>
            <a:ext cx="76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 smtClean="0"/>
              <a:t>ddG</a:t>
            </a:r>
            <a:endParaRPr lang="en-US" sz="1600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1066800" y="4995446"/>
            <a:ext cx="76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 smtClean="0"/>
              <a:t>ddG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747958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Typical Data Analysis Flow-chart</a:t>
            </a:r>
            <a:endParaRPr lang="en-US" sz="4000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3298164769"/>
              </p:ext>
            </p:extLst>
          </p:nvPr>
        </p:nvGraphicFramePr>
        <p:xfrm>
          <a:off x="1600200" y="19812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75917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 results vs. </a:t>
            </a:r>
            <a:r>
              <a:rPr lang="en-US" dirty="0" err="1" smtClean="0"/>
              <a:t>Grafit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5625" y="2362200"/>
            <a:ext cx="5639821" cy="422249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143000"/>
            <a:ext cx="4876800" cy="3639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658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 results vs. </a:t>
            </a:r>
            <a:r>
              <a:rPr lang="en-US" dirty="0" err="1" smtClean="0"/>
              <a:t>Grafit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353135"/>
            <a:ext cx="4800600" cy="358244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9064" y="1658983"/>
            <a:ext cx="4171033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706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</TotalTime>
  <Words>66</Words>
  <Application>Microsoft Office PowerPoint</Application>
  <PresentationFormat>On-screen Show (4:3)</PresentationFormat>
  <Paragraphs>21</Paragraphs>
  <Slides>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6" baseType="lpstr">
      <vt:lpstr>Office Theme</vt:lpstr>
      <vt:lpstr>Python Project: Automated Estimation of Kinetic Parameters </vt:lpstr>
      <vt:lpstr>[dATP] dependent ddG excision by HIV TAMs RT Reaction time: 0, 5, 10, 20, 40, 60, 133, 180, 241, 300, 378, 492 mins</vt:lpstr>
      <vt:lpstr>Typical Data Analysis Flow-chart</vt:lpstr>
      <vt:lpstr>My results vs. Grafit</vt:lpstr>
      <vt:lpstr>My results vs. Grafit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 Project:</dc:title>
  <dc:creator>Jiawen Li</dc:creator>
  <cp:lastModifiedBy>Jiawen Li</cp:lastModifiedBy>
  <cp:revision>8</cp:revision>
  <dcterms:created xsi:type="dcterms:W3CDTF">2013-12-05T02:26:20Z</dcterms:created>
  <dcterms:modified xsi:type="dcterms:W3CDTF">2013-12-05T17:31:00Z</dcterms:modified>
</cp:coreProperties>
</file>